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6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3439"/>
    <a:srgbClr val="FEF5F3"/>
    <a:srgbClr val="75685E"/>
    <a:srgbClr val="A72A0A"/>
    <a:srgbClr val="F6E6B8"/>
    <a:srgbClr val="B46700"/>
    <a:srgbClr val="FFC475"/>
    <a:srgbClr val="D4AB86"/>
    <a:srgbClr val="F1E4D8"/>
    <a:srgbClr val="BB4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16" autoAdjust="0"/>
    <p:restoredTop sz="94660"/>
  </p:normalViewPr>
  <p:slideViewPr>
    <p:cSldViewPr snapToGrid="0">
      <p:cViewPr>
        <p:scale>
          <a:sx n="75" d="100"/>
          <a:sy n="75" d="100"/>
        </p:scale>
        <p:origin x="2322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BB2EDE-45C4-4D77-8E7D-4DA2F807CA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A91DC5-B2D6-44E1-BB62-B1607C78DE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3F5E9B-BEE3-4674-8557-0B03A032F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C3E04A-8A37-4C11-885C-31C2F449F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8B403D-47A5-4FB4-8558-D7277F4A7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278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6A195A-4C25-4272-A9D7-6B213C743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C959E5-8D36-430C-874B-3D7EF8EE8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DC0784-679D-4E15-BC68-C898798DA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D04521-DA1C-4FC7-AC38-3E2427504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DA5316-5D18-459E-851A-9D3EF2686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242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7DD2585-8AC8-4728-BC48-B58162FA84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74D7DD-2128-426B-A8EC-198289562C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C9D96E-57A0-44C4-8A57-892632F1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7CB27A-F05D-411B-B9C3-3AFC65897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EBAE0B-090C-4F39-9D3B-966310886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061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D7DFBF-886B-4A87-AB01-C48BD9031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94ED4A-24E3-46E8-B9B7-40733E373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7A292C-44FC-4F22-BC5E-133B4ED5E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9F6102-5501-4590-9D7C-BCDCA14D4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301B4D-56CB-45BA-B187-145BC9EDE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757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BABECE-7FBE-4043-8FF0-D7BB52B78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B0F9E5-7A2C-404C-93F1-0DE2D2311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795AD2-37E9-4FBC-AAD1-5B917C6C0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38BDFC-32AD-471C-9440-2542066FE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D71C9-8A05-48D5-A5AA-9C6440430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441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FBE29-DFCB-4A3B-AE73-25A1B15EA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14110D-95F7-4EA5-BA05-03F9D01243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EDB639-E211-4D12-8936-EF77837F7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F1D2E4-F98B-4AF8-A710-DB9A910C6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B8C9B3-F61D-4BA1-A3EE-A801C2307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DD698C-ED3D-4C24-B1F1-7369850F1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24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D1C2D0-08A7-4444-AE3B-F03394BE4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190F33-EEBD-4F6D-A0BF-D891E6D11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44124E-66CA-45E3-A89F-D5B904601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84FEE5-F891-4D67-BBBF-E58D108DE6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F2ADB7-A1C1-4775-9561-5641D61D1A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09DFB4-9D6D-450B-A0C2-111E2A3F9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6F366D-6A54-4278-B495-3C853A3EC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0FE0ED0-504E-44CE-9B18-3B1A6059D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0057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A3D91-57EA-4827-8A29-7DE0EFE38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754D9BE-CB11-4D48-B8AD-EFD8FEBC5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822005-ECD2-4D20-9DA8-37E569DA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FDF9F6-6FED-48AA-8472-72AE6B22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7811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08BB877-5FD3-496C-B60F-6A79496E4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4A61BC8-C6EB-4241-8F3A-8E8180593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DDC74A-09C8-449A-8C6C-D4C721FD6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421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B72EE6-668F-44FA-879B-7C880761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82E0C7-D19C-4B2F-B480-DB0737948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933A81-5E96-42DC-8512-3D52F42058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5BD037-E9C7-4B1E-B320-6D015A674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736FAB-1CEB-439C-ACD5-BCA2C1E8B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B00BDF-9860-46F9-8C80-3CE377A52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570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6521DE-5486-4570-80D2-E0B719772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E0856B-5946-4ABD-875F-9765CF02A0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952A4E-96AB-412E-B0E3-B79E35A22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679AAA-B6DF-4A7A-B788-377C284B2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7EE540-33E8-4A27-BC28-0888A8425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C39604-DA03-473C-8D7C-664AA9475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8869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8FA4A1B-B665-4F23-B868-030A00630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065B1F-60E4-4E34-A156-961F89EC2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276D2C-936C-4EF1-90B5-9671D7B8BC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F9061-FE67-4A52-840D-2D880C1627CC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A238A3-E055-4B58-B918-9DDE8B84CF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C3EBE4-9276-4CAA-B6E9-B1F6A88BE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EF236-6B63-47FC-8C0C-CC73F50A0B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160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www.sk2.co.kr/product/facial-treatment-essence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demar3.co.kr/index.php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CEA841B-7718-42C8-B422-5C43E7D829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3049" y="0"/>
            <a:ext cx="16268700" cy="6880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5CEDF7-3CB4-409D-8833-924FB19CDEC2}"/>
              </a:ext>
            </a:extLst>
          </p:cNvPr>
          <p:cNvSpPr txBox="1"/>
          <p:nvPr/>
        </p:nvSpPr>
        <p:spPr>
          <a:xfrm>
            <a:off x="1019908" y="8001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871A42-282B-443D-94B7-71EA0F9DD1B9}"/>
              </a:ext>
            </a:extLst>
          </p:cNvPr>
          <p:cNvSpPr txBox="1"/>
          <p:nvPr/>
        </p:nvSpPr>
        <p:spPr>
          <a:xfrm>
            <a:off x="4368604" y="2444115"/>
            <a:ext cx="345479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 err="1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디마르</a:t>
            </a:r>
            <a:r>
              <a:rPr lang="en-US" altLang="ko-KR" sz="72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3</a:t>
            </a:r>
          </a:p>
          <a:p>
            <a:r>
              <a:rPr lang="ko-KR" altLang="en-US" sz="5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웹 리디자인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E299C00-A153-428D-A227-320113D33FCA}"/>
              </a:ext>
            </a:extLst>
          </p:cNvPr>
          <p:cNvSpPr/>
          <p:nvPr/>
        </p:nvSpPr>
        <p:spPr>
          <a:xfrm>
            <a:off x="4318000" y="2387600"/>
            <a:ext cx="3556000" cy="2082800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976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hlinkClick r:id="rId2"/>
            <a:extLst>
              <a:ext uri="{FF2B5EF4-FFF2-40B4-BE49-F238E27FC236}">
                <a16:creationId xmlns:a16="http://schemas.microsoft.com/office/drawing/2014/main" id="{3DE5EFDC-85BC-431D-97C9-AF2C87420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277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경쟁사 분석 </a:t>
            </a:r>
            <a:r>
              <a:rPr lang="en-US" altLang="ko-KR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. SK-II</a:t>
            </a:r>
            <a:endParaRPr lang="ko-KR" altLang="en-US" sz="24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E1FA13-1D3B-42C6-AE2C-3A3281BA3BB9}"/>
              </a:ext>
            </a:extLst>
          </p:cNvPr>
          <p:cNvSpPr txBox="1"/>
          <p:nvPr/>
        </p:nvSpPr>
        <p:spPr>
          <a:xfrm>
            <a:off x="407154" y="1333679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1DB35D-8326-4052-9C04-39BDAE3086E9}"/>
              </a:ext>
            </a:extLst>
          </p:cNvPr>
          <p:cNvSpPr txBox="1"/>
          <p:nvPr/>
        </p:nvSpPr>
        <p:spPr>
          <a:xfrm>
            <a:off x="654666" y="1333679"/>
            <a:ext cx="9076524" cy="1600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메뉴를 버튼형식으로 왼쪽 배치 하여</a:t>
            </a:r>
            <a:r>
              <a: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페이지의 깔끔함을 살렸다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사이트 너비를 최대한 사용하고 </a:t>
            </a:r>
            <a:r>
              <a:rPr lang="ko-KR" altLang="en-US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반응형웹으로</a:t>
            </a: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만들어서 시원시원하고 역동적인 느낌이 들게 했다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7011F1-5D87-41EE-8FCE-E74A8A1C58A9}"/>
              </a:ext>
            </a:extLst>
          </p:cNvPr>
          <p:cNvSpPr txBox="1"/>
          <p:nvPr/>
        </p:nvSpPr>
        <p:spPr>
          <a:xfrm>
            <a:off x="330200" y="3670479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단점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EBE7C3-A337-479B-AEA8-111CAABB38F2}"/>
              </a:ext>
            </a:extLst>
          </p:cNvPr>
          <p:cNvSpPr txBox="1"/>
          <p:nvPr/>
        </p:nvSpPr>
        <p:spPr>
          <a:xfrm>
            <a:off x="614800" y="3670479"/>
            <a:ext cx="4823756" cy="1600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ko-KR" altLang="en-US" sz="1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리뷰란이</a:t>
            </a:r>
            <a:r>
              <a:rPr lang="ko-KR" altLang="en-US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활성화가 잘 </a:t>
            </a:r>
            <a:r>
              <a:rPr lang="ko-KR" altLang="en-US" sz="1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안돼있다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성분표가 어디에 있는지 있기는 한지 찾기 힘들다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788BF8-150A-4C1E-AB27-F192471C87EA}"/>
              </a:ext>
            </a:extLst>
          </p:cNvPr>
          <p:cNvSpPr txBox="1"/>
          <p:nvPr/>
        </p:nvSpPr>
        <p:spPr>
          <a:xfrm>
            <a:off x="3041560" y="319295"/>
            <a:ext cx="5932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2"/>
              </a:rPr>
              <a:t>https://www.sk2.co.kr/product/facial-treatment-essence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70050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3DE5EFDC-85BC-431D-97C9-AF2C87420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11608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웹 컬러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E1FA13-1D3B-42C6-AE2C-3A3281BA3BB9}"/>
              </a:ext>
            </a:extLst>
          </p:cNvPr>
          <p:cNvSpPr txBox="1"/>
          <p:nvPr/>
        </p:nvSpPr>
        <p:spPr>
          <a:xfrm>
            <a:off x="407154" y="1333679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주조색</a:t>
            </a:r>
            <a:endParaRPr lang="ko-KR" altLang="en-US" sz="18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D495DA0-1FBB-4F50-BC8E-5FBFDB829254}"/>
              </a:ext>
            </a:extLst>
          </p:cNvPr>
          <p:cNvSpPr/>
          <p:nvPr/>
        </p:nvSpPr>
        <p:spPr>
          <a:xfrm>
            <a:off x="647700" y="1794134"/>
            <a:ext cx="1400175" cy="8382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i="0" dirty="0">
                <a:solidFill>
                  <a:srgbClr val="222222"/>
                </a:solidFill>
                <a:effectLst/>
                <a:latin typeface="GmarketSansMedium"/>
              </a:rPr>
              <a:t>#FFFFFF</a:t>
            </a:r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B9701D3-DA50-4BD7-92C0-D8D885932875}"/>
              </a:ext>
            </a:extLst>
          </p:cNvPr>
          <p:cNvSpPr/>
          <p:nvPr/>
        </p:nvSpPr>
        <p:spPr>
          <a:xfrm>
            <a:off x="2206744" y="1794134"/>
            <a:ext cx="1400175" cy="838200"/>
          </a:xfrm>
          <a:prstGeom prst="roundRect">
            <a:avLst/>
          </a:prstGeom>
          <a:solidFill>
            <a:srgbClr val="37343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i="0" dirty="0">
                <a:solidFill>
                  <a:schemeClr val="bg1"/>
                </a:solidFill>
                <a:effectLst/>
                <a:latin typeface="GmarketSansMedium"/>
              </a:rPr>
              <a:t>#373439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C4A416E-9E04-430F-B82D-72EC9E61C753}"/>
              </a:ext>
            </a:extLst>
          </p:cNvPr>
          <p:cNvSpPr/>
          <p:nvPr/>
        </p:nvSpPr>
        <p:spPr>
          <a:xfrm>
            <a:off x="2842427" y="5029200"/>
            <a:ext cx="1400175" cy="838200"/>
          </a:xfrm>
          <a:prstGeom prst="roundRect">
            <a:avLst/>
          </a:prstGeom>
          <a:solidFill>
            <a:srgbClr val="F6E6B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i="0" dirty="0">
                <a:solidFill>
                  <a:srgbClr val="222222"/>
                </a:solidFill>
                <a:effectLst/>
                <a:latin typeface="GmarketSansMedium"/>
              </a:rPr>
              <a:t>#f6e6b8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EEB8886-C2CA-47ED-8C70-0DAD015360E8}"/>
              </a:ext>
            </a:extLst>
          </p:cNvPr>
          <p:cNvSpPr/>
          <p:nvPr/>
        </p:nvSpPr>
        <p:spPr>
          <a:xfrm>
            <a:off x="647700" y="4019551"/>
            <a:ext cx="1400175" cy="838200"/>
          </a:xfrm>
          <a:prstGeom prst="roundRect">
            <a:avLst/>
          </a:prstGeom>
          <a:solidFill>
            <a:srgbClr val="A72A0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i="0" dirty="0">
                <a:solidFill>
                  <a:srgbClr val="222222"/>
                </a:solidFill>
                <a:effectLst/>
                <a:latin typeface="GmarketSansMedium"/>
              </a:rPr>
              <a:t>#a72a0a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E1A9724-176E-4B15-AD15-49A4DC1EB3BB}"/>
              </a:ext>
            </a:extLst>
          </p:cNvPr>
          <p:cNvSpPr/>
          <p:nvPr/>
        </p:nvSpPr>
        <p:spPr>
          <a:xfrm>
            <a:off x="2842427" y="4019551"/>
            <a:ext cx="1400175" cy="838200"/>
          </a:xfrm>
          <a:prstGeom prst="roundRect">
            <a:avLst/>
          </a:prstGeom>
          <a:solidFill>
            <a:srgbClr val="75685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i="0" dirty="0">
                <a:solidFill>
                  <a:srgbClr val="222222"/>
                </a:solidFill>
                <a:effectLst/>
                <a:latin typeface="GmarketSansMedium"/>
              </a:rPr>
              <a:t>#75685e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D866A303-CF56-4A77-BA2F-2EACCC5F2136}"/>
              </a:ext>
            </a:extLst>
          </p:cNvPr>
          <p:cNvSpPr/>
          <p:nvPr/>
        </p:nvSpPr>
        <p:spPr>
          <a:xfrm>
            <a:off x="647700" y="5038726"/>
            <a:ext cx="1400175" cy="838200"/>
          </a:xfrm>
          <a:prstGeom prst="roundRect">
            <a:avLst/>
          </a:prstGeom>
          <a:solidFill>
            <a:srgbClr val="FEF5F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i="0" dirty="0">
                <a:solidFill>
                  <a:srgbClr val="222222"/>
                </a:solidFill>
                <a:effectLst/>
                <a:latin typeface="GmarketSansMedium"/>
              </a:rPr>
              <a:t>#fef5f3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774338C-58E0-4B85-BDDF-38FDAF2F1EA2}"/>
              </a:ext>
            </a:extLst>
          </p:cNvPr>
          <p:cNvSpPr txBox="1"/>
          <p:nvPr/>
        </p:nvSpPr>
        <p:spPr>
          <a:xfrm>
            <a:off x="421571" y="3542092"/>
            <a:ext cx="2420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보조색</a:t>
            </a:r>
            <a:r>
              <a:rPr lang="ko-KR" altLang="en-US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및 포인트 컬러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FC8A45-BEE5-4754-A08F-860D238DCF43}"/>
              </a:ext>
            </a:extLst>
          </p:cNvPr>
          <p:cNvSpPr txBox="1"/>
          <p:nvPr/>
        </p:nvSpPr>
        <p:spPr>
          <a:xfrm>
            <a:off x="5931354" y="4019551"/>
            <a:ext cx="61626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제품용기와 비슷한 색상의 </a:t>
            </a:r>
            <a:r>
              <a:rPr lang="ko-KR" altLang="en-US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보조색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</a:p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제품 내용물과 색상이 비슷한 포인트 컬러를 사용하여서</a:t>
            </a:r>
          </a:p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홈페이지 자체가 </a:t>
            </a:r>
            <a:r>
              <a:rPr lang="ko-KR" altLang="en-US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디마르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화장품 자체가 되도록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구성해보았다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5FFD06-64DF-4A55-BD0C-3BF597CCD9E5}"/>
              </a:ext>
            </a:extLst>
          </p:cNvPr>
          <p:cNvSpPr txBox="1"/>
          <p:nvPr/>
        </p:nvSpPr>
        <p:spPr>
          <a:xfrm>
            <a:off x="5931354" y="1794134"/>
            <a:ext cx="4788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맑은 피부를 연상시키는 흰색과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무난하게 대비되는 </a:t>
            </a:r>
            <a:r>
              <a:rPr lang="ko-KR" altLang="en-US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다크그레이를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주조색으로 정했다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897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84831CB-549B-49CD-80AC-0FEBBB052B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7" r="18997"/>
          <a:stretch/>
        </p:blipFill>
        <p:spPr>
          <a:xfrm>
            <a:off x="-1" y="0"/>
            <a:ext cx="12191999" cy="6857999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0398759-FC49-44A5-ACB4-55A023B36D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solidFill>
                  <a:schemeClr val="tx1"/>
                </a:solidFill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THANK YOU</a:t>
            </a:r>
            <a:endParaRPr lang="ko-KR" altLang="en-US" sz="6000" dirty="0">
              <a:solidFill>
                <a:schemeClr val="tx1"/>
              </a:solidFill>
              <a:latin typeface="tvN 즐거운이야기 Bold" panose="02020603020101020101" pitchFamily="18" charset="-127"/>
              <a:ea typeface="tvN 즐거운이야기 Bold" panose="02020603020101020101" pitchFamily="18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9F0E10F-416B-4557-8F39-C20F2DF833E3}"/>
              </a:ext>
            </a:extLst>
          </p:cNvPr>
          <p:cNvCxnSpPr>
            <a:cxnSpLocks/>
          </p:cNvCxnSpPr>
          <p:nvPr/>
        </p:nvCxnSpPr>
        <p:spPr>
          <a:xfrm>
            <a:off x="4648200" y="3009900"/>
            <a:ext cx="2882900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EF69E74-EA9B-4A18-A1AE-B5B51581FCB3}"/>
              </a:ext>
            </a:extLst>
          </p:cNvPr>
          <p:cNvCxnSpPr>
            <a:cxnSpLocks/>
          </p:cNvCxnSpPr>
          <p:nvPr/>
        </p:nvCxnSpPr>
        <p:spPr>
          <a:xfrm>
            <a:off x="4654548" y="3822700"/>
            <a:ext cx="2882900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0877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그림 61">
            <a:extLst>
              <a:ext uri="{FF2B5EF4-FFF2-40B4-BE49-F238E27FC236}">
                <a16:creationId xmlns:a16="http://schemas.microsoft.com/office/drawing/2014/main" id="{C940B2E1-A697-4CD4-B053-69DBFDC8A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3B75321-A4EE-4504-BED2-44CD91F82028}"/>
              </a:ext>
            </a:extLst>
          </p:cNvPr>
          <p:cNvCxnSpPr>
            <a:cxnSpLocks/>
          </p:cNvCxnSpPr>
          <p:nvPr/>
        </p:nvCxnSpPr>
        <p:spPr>
          <a:xfrm>
            <a:off x="3278151" y="2173068"/>
            <a:ext cx="5695867" cy="473417"/>
          </a:xfrm>
          <a:prstGeom prst="line">
            <a:avLst/>
          </a:prstGeom>
          <a:ln w="15875"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7B7A6047-8B2D-4CD5-B9E1-B22B93B81393}"/>
              </a:ext>
            </a:extLst>
          </p:cNvPr>
          <p:cNvCxnSpPr>
            <a:cxnSpLocks/>
          </p:cNvCxnSpPr>
          <p:nvPr/>
        </p:nvCxnSpPr>
        <p:spPr>
          <a:xfrm flipV="1">
            <a:off x="3278151" y="4343400"/>
            <a:ext cx="5909811" cy="767833"/>
          </a:xfrm>
          <a:prstGeom prst="line">
            <a:avLst/>
          </a:prstGeom>
          <a:ln w="15875"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35076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이용자 유형</a:t>
            </a:r>
            <a:r>
              <a:rPr lang="en-US" altLang="ko-KR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. </a:t>
            </a:r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분류와 성비</a:t>
            </a:r>
          </a:p>
        </p:txBody>
      </p:sp>
      <p:sp>
        <p:nvSpPr>
          <p:cNvPr id="31" name="부분 원형 30">
            <a:extLst>
              <a:ext uri="{FF2B5EF4-FFF2-40B4-BE49-F238E27FC236}">
                <a16:creationId xmlns:a16="http://schemas.microsoft.com/office/drawing/2014/main" id="{9BB2A9D5-5F73-422F-91C6-1A62BC16D533}"/>
              </a:ext>
            </a:extLst>
          </p:cNvPr>
          <p:cNvSpPr/>
          <p:nvPr/>
        </p:nvSpPr>
        <p:spPr>
          <a:xfrm rot="5400000">
            <a:off x="7898350" y="2589085"/>
            <a:ext cx="1885951" cy="1870325"/>
          </a:xfrm>
          <a:prstGeom prst="pie">
            <a:avLst>
              <a:gd name="adj1" fmla="val 16212239"/>
              <a:gd name="adj2" fmla="val 16200000"/>
            </a:avLst>
          </a:prstGeom>
          <a:solidFill>
            <a:srgbClr val="D4AB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부분 원형 31">
            <a:extLst>
              <a:ext uri="{FF2B5EF4-FFF2-40B4-BE49-F238E27FC236}">
                <a16:creationId xmlns:a16="http://schemas.microsoft.com/office/drawing/2014/main" id="{A7A41A94-B3D0-4E16-AF7D-503FE856A52E}"/>
              </a:ext>
            </a:extLst>
          </p:cNvPr>
          <p:cNvSpPr/>
          <p:nvPr/>
        </p:nvSpPr>
        <p:spPr>
          <a:xfrm rot="16200000">
            <a:off x="7898350" y="2589085"/>
            <a:ext cx="1885951" cy="1870325"/>
          </a:xfrm>
          <a:prstGeom prst="pie">
            <a:avLst>
              <a:gd name="adj1" fmla="val 18913921"/>
              <a:gd name="adj2" fmla="val 16200000"/>
            </a:avLst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3122F9-A1E6-453F-AAB6-396090B77ECD}"/>
              </a:ext>
            </a:extLst>
          </p:cNvPr>
          <p:cNvSpPr txBox="1"/>
          <p:nvPr/>
        </p:nvSpPr>
        <p:spPr>
          <a:xfrm>
            <a:off x="8974018" y="3105834"/>
            <a:ext cx="6688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여성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80%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BC78BC6-EFDD-4B4F-9083-4C6645962B94}"/>
              </a:ext>
            </a:extLst>
          </p:cNvPr>
          <p:cNvSpPr txBox="1"/>
          <p:nvPr/>
        </p:nvSpPr>
        <p:spPr>
          <a:xfrm>
            <a:off x="7905749" y="2877916"/>
            <a:ext cx="666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남성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20%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1" name="부분 원형 50">
            <a:extLst>
              <a:ext uri="{FF2B5EF4-FFF2-40B4-BE49-F238E27FC236}">
                <a16:creationId xmlns:a16="http://schemas.microsoft.com/office/drawing/2014/main" id="{175A4A3A-6133-4FEC-8308-CBC7A96F046C}"/>
              </a:ext>
            </a:extLst>
          </p:cNvPr>
          <p:cNvSpPr/>
          <p:nvPr/>
        </p:nvSpPr>
        <p:spPr>
          <a:xfrm rot="5400000">
            <a:off x="1525644" y="2109736"/>
            <a:ext cx="3067050" cy="3067050"/>
          </a:xfrm>
          <a:prstGeom prst="pie">
            <a:avLst>
              <a:gd name="adj1" fmla="val 16212239"/>
              <a:gd name="adj2" fmla="val 16200000"/>
            </a:avLst>
          </a:prstGeom>
          <a:solidFill>
            <a:srgbClr val="BB4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5" name="부분 원형 54">
            <a:extLst>
              <a:ext uri="{FF2B5EF4-FFF2-40B4-BE49-F238E27FC236}">
                <a16:creationId xmlns:a16="http://schemas.microsoft.com/office/drawing/2014/main" id="{446E1A02-71C1-4974-9E31-1062B0F2E0D8}"/>
              </a:ext>
            </a:extLst>
          </p:cNvPr>
          <p:cNvSpPr/>
          <p:nvPr/>
        </p:nvSpPr>
        <p:spPr>
          <a:xfrm rot="16200000">
            <a:off x="1525645" y="2109737"/>
            <a:ext cx="3067050" cy="3067050"/>
          </a:xfrm>
          <a:prstGeom prst="pie">
            <a:avLst>
              <a:gd name="adj1" fmla="val 21210915"/>
              <a:gd name="adj2" fmla="val 21229024"/>
            </a:avLst>
          </a:prstGeom>
          <a:solidFill>
            <a:srgbClr val="FFC4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6" name="부분 원형 55">
            <a:extLst>
              <a:ext uri="{FF2B5EF4-FFF2-40B4-BE49-F238E27FC236}">
                <a16:creationId xmlns:a16="http://schemas.microsoft.com/office/drawing/2014/main" id="{5BEEAF4E-1F96-4CEF-A7DA-81764A993B2B}"/>
              </a:ext>
            </a:extLst>
          </p:cNvPr>
          <p:cNvSpPr/>
          <p:nvPr/>
        </p:nvSpPr>
        <p:spPr>
          <a:xfrm rot="9000000">
            <a:off x="1596537" y="2109736"/>
            <a:ext cx="3067050" cy="3067050"/>
          </a:xfrm>
          <a:prstGeom prst="pie">
            <a:avLst>
              <a:gd name="adj1" fmla="val 1796920"/>
              <a:gd name="adj2" fmla="val 1805923"/>
            </a:avLst>
          </a:prstGeom>
          <a:solidFill>
            <a:srgbClr val="B46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2" name="부분 원형 51">
            <a:extLst>
              <a:ext uri="{FF2B5EF4-FFF2-40B4-BE49-F238E27FC236}">
                <a16:creationId xmlns:a16="http://schemas.microsoft.com/office/drawing/2014/main" id="{8A021F81-6424-493A-A0E9-C2B85C601A1A}"/>
              </a:ext>
            </a:extLst>
          </p:cNvPr>
          <p:cNvSpPr/>
          <p:nvPr/>
        </p:nvSpPr>
        <p:spPr>
          <a:xfrm rot="16200000">
            <a:off x="1525645" y="2109737"/>
            <a:ext cx="3067050" cy="3067050"/>
          </a:xfrm>
          <a:prstGeom prst="pie">
            <a:avLst>
              <a:gd name="adj1" fmla="val 16357267"/>
              <a:gd name="adj2" fmla="val 16200000"/>
            </a:avLst>
          </a:prstGeom>
          <a:solidFill>
            <a:srgbClr val="FFA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A3E59C-40B1-4C6C-ABB2-6529E7FAB9AF}"/>
              </a:ext>
            </a:extLst>
          </p:cNvPr>
          <p:cNvSpPr txBox="1"/>
          <p:nvPr/>
        </p:nvSpPr>
        <p:spPr>
          <a:xfrm>
            <a:off x="1495067" y="3204076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1%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02A846-D58E-4B25-B5A3-526E12326A17}"/>
              </a:ext>
            </a:extLst>
          </p:cNvPr>
          <p:cNvSpPr txBox="1"/>
          <p:nvPr/>
        </p:nvSpPr>
        <p:spPr>
          <a:xfrm>
            <a:off x="3256419" y="2962782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손님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99%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0283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3AE0923F-DC45-49F7-AF32-4737EF81B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2826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이용자 유형</a:t>
            </a:r>
            <a:r>
              <a:rPr lang="en-US" altLang="ko-KR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. </a:t>
            </a:r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연령별</a:t>
            </a:r>
          </a:p>
        </p:txBody>
      </p:sp>
      <p:sp>
        <p:nvSpPr>
          <p:cNvPr id="19" name="부분 원형 18">
            <a:extLst>
              <a:ext uri="{FF2B5EF4-FFF2-40B4-BE49-F238E27FC236}">
                <a16:creationId xmlns:a16="http://schemas.microsoft.com/office/drawing/2014/main" id="{AB533F79-92D8-480C-A133-41FCB01BE273}"/>
              </a:ext>
            </a:extLst>
          </p:cNvPr>
          <p:cNvSpPr/>
          <p:nvPr/>
        </p:nvSpPr>
        <p:spPr>
          <a:xfrm rot="5400000">
            <a:off x="1530701" y="2108199"/>
            <a:ext cx="3067050" cy="3067050"/>
          </a:xfrm>
          <a:prstGeom prst="pie">
            <a:avLst>
              <a:gd name="adj1" fmla="val 16212239"/>
              <a:gd name="adj2" fmla="val 16200000"/>
            </a:avLst>
          </a:prstGeom>
          <a:solidFill>
            <a:srgbClr val="BB4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부분 원형 17">
            <a:extLst>
              <a:ext uri="{FF2B5EF4-FFF2-40B4-BE49-F238E27FC236}">
                <a16:creationId xmlns:a16="http://schemas.microsoft.com/office/drawing/2014/main" id="{B24C45FE-3F50-45F1-B868-FC1269033476}"/>
              </a:ext>
            </a:extLst>
          </p:cNvPr>
          <p:cNvSpPr/>
          <p:nvPr/>
        </p:nvSpPr>
        <p:spPr>
          <a:xfrm rot="16200000">
            <a:off x="1530702" y="2098675"/>
            <a:ext cx="3067050" cy="3067050"/>
          </a:xfrm>
          <a:prstGeom prst="pie">
            <a:avLst>
              <a:gd name="adj1" fmla="val 17273024"/>
              <a:gd name="adj2" fmla="val 16200000"/>
            </a:avLst>
          </a:prstGeom>
          <a:solidFill>
            <a:srgbClr val="FFA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D48BC1-E4FB-48F3-8A63-3095BEE807A9}"/>
              </a:ext>
            </a:extLst>
          </p:cNvPr>
          <p:cNvSpPr txBox="1"/>
          <p:nvPr/>
        </p:nvSpPr>
        <p:spPr>
          <a:xfrm>
            <a:off x="1428727" y="3319434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5%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831C19-4914-47BD-B9C6-2598C793D3E8}"/>
              </a:ext>
            </a:extLst>
          </p:cNvPr>
          <p:cNvSpPr txBox="1"/>
          <p:nvPr/>
        </p:nvSpPr>
        <p:spPr>
          <a:xfrm>
            <a:off x="1822313" y="2639093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30%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6" name="부분 원형 25">
            <a:extLst>
              <a:ext uri="{FF2B5EF4-FFF2-40B4-BE49-F238E27FC236}">
                <a16:creationId xmlns:a16="http://schemas.microsoft.com/office/drawing/2014/main" id="{BD622495-B9B2-44EC-BF05-64EE8582BA44}"/>
              </a:ext>
            </a:extLst>
          </p:cNvPr>
          <p:cNvSpPr/>
          <p:nvPr/>
        </p:nvSpPr>
        <p:spPr>
          <a:xfrm rot="16200000">
            <a:off x="1528714" y="2098675"/>
            <a:ext cx="3067050" cy="3067050"/>
          </a:xfrm>
          <a:prstGeom prst="pie">
            <a:avLst>
              <a:gd name="adj1" fmla="val 21210915"/>
              <a:gd name="adj2" fmla="val 16200000"/>
            </a:avLst>
          </a:prstGeom>
          <a:solidFill>
            <a:srgbClr val="FFC4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부분 원형 24">
            <a:extLst>
              <a:ext uri="{FF2B5EF4-FFF2-40B4-BE49-F238E27FC236}">
                <a16:creationId xmlns:a16="http://schemas.microsoft.com/office/drawing/2014/main" id="{14E1FE25-489B-440D-A9B3-9AA9C2741DB4}"/>
              </a:ext>
            </a:extLst>
          </p:cNvPr>
          <p:cNvSpPr/>
          <p:nvPr/>
        </p:nvSpPr>
        <p:spPr>
          <a:xfrm rot="9000000">
            <a:off x="1528714" y="2098675"/>
            <a:ext cx="3067050" cy="3067050"/>
          </a:xfrm>
          <a:prstGeom prst="pie">
            <a:avLst>
              <a:gd name="adj1" fmla="val 16412607"/>
              <a:gd name="adj2" fmla="val 1805923"/>
            </a:avLst>
          </a:prstGeom>
          <a:solidFill>
            <a:srgbClr val="B46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C35D7D-824D-4EAE-AF76-971E5F1F080C}"/>
              </a:ext>
            </a:extLst>
          </p:cNvPr>
          <p:cNvSpPr txBox="1"/>
          <p:nvPr/>
        </p:nvSpPr>
        <p:spPr>
          <a:xfrm>
            <a:off x="3327365" y="3043795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30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45%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1680D1-3B59-4125-BDEA-973F22C5356A}"/>
              </a:ext>
            </a:extLst>
          </p:cNvPr>
          <p:cNvSpPr txBox="1"/>
          <p:nvPr/>
        </p:nvSpPr>
        <p:spPr>
          <a:xfrm>
            <a:off x="1944218" y="4287507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40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20%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84FAD4-49D7-4D5B-99FF-0A3CDA4FCB90}"/>
              </a:ext>
            </a:extLst>
          </p:cNvPr>
          <p:cNvSpPr txBox="1"/>
          <p:nvPr/>
        </p:nvSpPr>
        <p:spPr>
          <a:xfrm>
            <a:off x="5904409" y="2509847"/>
            <a:ext cx="52501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제품의 전체적인 가격대가 높게 형성되어 있고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모공과 주름에 대한 기능성 화장품이 많은 것으로 보아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30~40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대가 주 고객들이라고 예상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425BA43-3E38-4763-AB0B-206FC6046B0A}"/>
              </a:ext>
            </a:extLst>
          </p:cNvPr>
          <p:cNvSpPr txBox="1"/>
          <p:nvPr/>
        </p:nvSpPr>
        <p:spPr>
          <a:xfrm>
            <a:off x="5904409" y="3688766"/>
            <a:ext cx="5051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지성피부 및 여드름 관련 화장품이 인기를 끌고 있어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20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소비자들도 많이  찾을 것으로 예상</a:t>
            </a:r>
          </a:p>
        </p:txBody>
      </p:sp>
    </p:spTree>
    <p:extLst>
      <p:ext uri="{BB962C8B-B14F-4D97-AF65-F5344CB8AC3E}">
        <p14:creationId xmlns:p14="http://schemas.microsoft.com/office/powerpoint/2010/main" val="38924612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3DE5EFDC-85BC-431D-97C9-AF2C87420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1750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이용자 목적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07E9B4-03D2-46C7-B65C-7F077D16529C}"/>
              </a:ext>
            </a:extLst>
          </p:cNvPr>
          <p:cNvSpPr txBox="1"/>
          <p:nvPr/>
        </p:nvSpPr>
        <p:spPr>
          <a:xfrm>
            <a:off x="330200" y="1393224"/>
            <a:ext cx="17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제품 성분 확인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632F49-6D63-4868-B9DE-BC13F84CDF23}"/>
              </a:ext>
            </a:extLst>
          </p:cNvPr>
          <p:cNvSpPr txBox="1"/>
          <p:nvPr/>
        </p:nvSpPr>
        <p:spPr>
          <a:xfrm>
            <a:off x="330200" y="2441813"/>
            <a:ext cx="17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제품 효과 확인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40417D-24E7-4AAD-97DF-B9037245817F}"/>
              </a:ext>
            </a:extLst>
          </p:cNvPr>
          <p:cNvSpPr txBox="1"/>
          <p:nvPr/>
        </p:nvSpPr>
        <p:spPr>
          <a:xfrm>
            <a:off x="330200" y="3490402"/>
            <a:ext cx="1524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 확인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2356CB5-FDF7-4602-829D-99BD41455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0636" y="1030414"/>
            <a:ext cx="4401164" cy="565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78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3DE5EFDC-85BC-431D-97C9-AF2C87420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20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기존사이트 </a:t>
            </a:r>
            <a:r>
              <a:rPr lang="en-US" altLang="ko-KR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IA</a:t>
            </a:r>
            <a:endParaRPr lang="ko-KR" altLang="en-US" sz="24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07E9B4-03D2-46C7-B65C-7F077D16529C}"/>
              </a:ext>
            </a:extLst>
          </p:cNvPr>
          <p:cNvSpPr txBox="1"/>
          <p:nvPr/>
        </p:nvSpPr>
        <p:spPr>
          <a:xfrm>
            <a:off x="400424" y="1393224"/>
            <a:ext cx="740940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TOP-BAR</a:t>
            </a:r>
          </a:p>
          <a:p>
            <a:r>
              <a:rPr lang="en-US" altLang="ko-KR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- SHOP, REVIEW, CS CENTER, BRAND STORY, </a:t>
            </a:r>
            <a:r>
              <a:rPr lang="ko-KR" altLang="en-US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상품검색</a:t>
            </a:r>
            <a:r>
              <a:rPr lang="en-US" altLang="ko-KR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LOGIN,</a:t>
            </a:r>
            <a:r>
              <a:rPr lang="ko-KR" altLang="en-US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MYPAGE, </a:t>
            </a:r>
            <a:r>
              <a:rPr lang="ko-KR" altLang="en-US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장바구니</a:t>
            </a:r>
            <a:endParaRPr lang="en-US" altLang="ko-KR" sz="15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632F49-6D63-4868-B9DE-BC13F84CDF23}"/>
              </a:ext>
            </a:extLst>
          </p:cNvPr>
          <p:cNvSpPr txBox="1"/>
          <p:nvPr/>
        </p:nvSpPr>
        <p:spPr>
          <a:xfrm>
            <a:off x="400424" y="2366367"/>
            <a:ext cx="155844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슬라이더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- </a:t>
            </a:r>
            <a:r>
              <a:rPr lang="ko-KR" altLang="en-US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주력상품 </a:t>
            </a:r>
            <a:r>
              <a:rPr lang="en-US" altLang="ko-KR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sz="15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</a:t>
            </a:r>
            <a:endParaRPr lang="en-US" altLang="ko-KR" sz="15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40417D-24E7-4AAD-97DF-B9037245817F}"/>
              </a:ext>
            </a:extLst>
          </p:cNvPr>
          <p:cNvSpPr txBox="1"/>
          <p:nvPr/>
        </p:nvSpPr>
        <p:spPr>
          <a:xfrm>
            <a:off x="400424" y="3339510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공지사항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AF7EE4B-4071-493B-ADB3-8B048F3B32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1522" y="1074395"/>
            <a:ext cx="2819239" cy="559358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D706D38-0E58-45F2-8A7A-AFEF506F9E6D}"/>
              </a:ext>
            </a:extLst>
          </p:cNvPr>
          <p:cNvSpPr txBox="1"/>
          <p:nvPr/>
        </p:nvSpPr>
        <p:spPr>
          <a:xfrm>
            <a:off x="400424" y="4081821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BEST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PRODUCT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4C83FA-2455-4652-8672-892A7309A373}"/>
              </a:ext>
            </a:extLst>
          </p:cNvPr>
          <p:cNvSpPr txBox="1"/>
          <p:nvPr/>
        </p:nvSpPr>
        <p:spPr>
          <a:xfrm>
            <a:off x="400424" y="4824132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포토 리뷰</a:t>
            </a:r>
            <a:endParaRPr lang="en-US" altLang="ko-KR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CE7B843-AE8A-4202-9F45-249597335ECD}"/>
              </a:ext>
            </a:extLst>
          </p:cNvPr>
          <p:cNvSpPr txBox="1"/>
          <p:nvPr/>
        </p:nvSpPr>
        <p:spPr>
          <a:xfrm>
            <a:off x="400424" y="5566442"/>
            <a:ext cx="1380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FOOTER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86272B9-44A5-482D-82FE-16B127110BC6}"/>
              </a:ext>
            </a:extLst>
          </p:cNvPr>
          <p:cNvSpPr txBox="1"/>
          <p:nvPr/>
        </p:nvSpPr>
        <p:spPr>
          <a:xfrm>
            <a:off x="2404807" y="334097"/>
            <a:ext cx="3952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4"/>
              </a:rPr>
              <a:t>https://www.demar3.co.kr/index.php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2483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3DE5EFDC-85BC-431D-97C9-AF2C87420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기존사이트 문제점 및 보완점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B3CD9F4-BD68-484E-9204-FFE0ABB0C1CA}"/>
              </a:ext>
            </a:extLst>
          </p:cNvPr>
          <p:cNvGrpSpPr/>
          <p:nvPr/>
        </p:nvGrpSpPr>
        <p:grpSpPr>
          <a:xfrm>
            <a:off x="3234479" y="-1666550"/>
            <a:ext cx="5723042" cy="1383911"/>
            <a:chOff x="3234479" y="1383243"/>
            <a:chExt cx="5723042" cy="138391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307E9B4-03D2-46C7-B65C-7F077D16529C}"/>
                </a:ext>
              </a:extLst>
            </p:cNvPr>
            <p:cNvSpPr txBox="1"/>
            <p:nvPr/>
          </p:nvSpPr>
          <p:spPr>
            <a:xfrm>
              <a:off x="3234479" y="1383243"/>
              <a:ext cx="5723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8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로그인과 상품명 </a:t>
              </a:r>
              <a:r>
                <a:rPr lang="ko-KR" altLang="en-US" sz="1800" b="1" dirty="0" err="1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검색란이</a:t>
              </a:r>
              <a:r>
                <a:rPr lang="ko-KR" altLang="en-US" sz="18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슬라이드 이미지 때문에 잘 안보인다</a:t>
              </a:r>
              <a:endParaRPr lang="en-US" altLang="ko-KR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632F49-6D63-4868-B9DE-BC13F84CDF23}"/>
                </a:ext>
              </a:extLst>
            </p:cNvPr>
            <p:cNvSpPr txBox="1"/>
            <p:nvPr/>
          </p:nvSpPr>
          <p:spPr>
            <a:xfrm>
              <a:off x="3883696" y="2397822"/>
              <a:ext cx="4424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탑바와</a:t>
              </a:r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슬라이더 이미지를 겹치지 않게 배치한다</a:t>
              </a:r>
              <a:endParaRPr lang="en-US" altLang="ko-KR" sz="1500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8" name="화살표: 아래쪽 7">
              <a:extLst>
                <a:ext uri="{FF2B5EF4-FFF2-40B4-BE49-F238E27FC236}">
                  <a16:creationId xmlns:a16="http://schemas.microsoft.com/office/drawing/2014/main" id="{527EDDFA-8F00-4704-A31D-BC5F63C66BF6}"/>
                </a:ext>
              </a:extLst>
            </p:cNvPr>
            <p:cNvSpPr/>
            <p:nvPr/>
          </p:nvSpPr>
          <p:spPr>
            <a:xfrm>
              <a:off x="5450887" y="1775660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20372E8-8436-4ECA-A8DA-4B5F37F99FC2}"/>
              </a:ext>
            </a:extLst>
          </p:cNvPr>
          <p:cNvGrpSpPr/>
          <p:nvPr/>
        </p:nvGrpSpPr>
        <p:grpSpPr>
          <a:xfrm>
            <a:off x="-4340490" y="3008978"/>
            <a:ext cx="3974165" cy="1383911"/>
            <a:chOff x="4108918" y="3329529"/>
            <a:chExt cx="3974165" cy="138391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940417D-24E7-4AAD-97DF-B9037245817F}"/>
                </a:ext>
              </a:extLst>
            </p:cNvPr>
            <p:cNvSpPr txBox="1"/>
            <p:nvPr/>
          </p:nvSpPr>
          <p:spPr>
            <a:xfrm>
              <a:off x="4108918" y="3329529"/>
              <a:ext cx="3974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슬라이드에 드래그 효과가 없어서 불편하다</a:t>
              </a:r>
              <a:endPara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D706D38-0E58-45F2-8A7A-AFEF506F9E6D}"/>
                </a:ext>
              </a:extLst>
            </p:cNvPr>
            <p:cNvSpPr txBox="1"/>
            <p:nvPr/>
          </p:nvSpPr>
          <p:spPr>
            <a:xfrm>
              <a:off x="5255065" y="4344108"/>
              <a:ext cx="168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드래그 효과 추가</a:t>
              </a:r>
              <a:endParaRPr lang="en-US" altLang="ko-KR" b="1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8" name="화살표: 아래쪽 17">
              <a:extLst>
                <a:ext uri="{FF2B5EF4-FFF2-40B4-BE49-F238E27FC236}">
                  <a16:creationId xmlns:a16="http://schemas.microsoft.com/office/drawing/2014/main" id="{DCD3B56E-B866-4308-882A-8EEA8A58C3E8}"/>
                </a:ext>
              </a:extLst>
            </p:cNvPr>
            <p:cNvSpPr/>
            <p:nvPr/>
          </p:nvSpPr>
          <p:spPr>
            <a:xfrm>
              <a:off x="5450887" y="3731657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8625024-CADB-4615-AD82-2D57FA552D69}"/>
              </a:ext>
            </a:extLst>
          </p:cNvPr>
          <p:cNvGrpSpPr/>
          <p:nvPr/>
        </p:nvGrpSpPr>
        <p:grpSpPr>
          <a:xfrm>
            <a:off x="12192000" y="5060895"/>
            <a:ext cx="7471917" cy="1406555"/>
            <a:chOff x="2360042" y="4814151"/>
            <a:chExt cx="7471917" cy="140655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C4C83FA-2455-4652-8672-892A7309A373}"/>
                </a:ext>
              </a:extLst>
            </p:cNvPr>
            <p:cNvSpPr txBox="1"/>
            <p:nvPr/>
          </p:nvSpPr>
          <p:spPr>
            <a:xfrm>
              <a:off x="3460503" y="4814151"/>
              <a:ext cx="5270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BEST PRODUCT </a:t>
              </a:r>
              <a:r>
                <a:rPr lang="ko-KR" altLang="en-US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상품이 너무 많고 정리가 안된 것 같다</a:t>
              </a:r>
              <a:endPara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498EC33-F111-4B43-8FE3-D29E6D1AC7D8}"/>
                </a:ext>
              </a:extLst>
            </p:cNvPr>
            <p:cNvSpPr txBox="1"/>
            <p:nvPr/>
          </p:nvSpPr>
          <p:spPr>
            <a:xfrm>
              <a:off x="2360042" y="5851374"/>
              <a:ext cx="74719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사용 목적별로 섹션을 나누고 각 섹션마다 슬라이더 효과와 애니메이션 효과를 준다</a:t>
              </a:r>
              <a:endParaRPr lang="en-US" altLang="ko-KR" b="1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7" name="화살표: 아래쪽 26">
              <a:extLst>
                <a:ext uri="{FF2B5EF4-FFF2-40B4-BE49-F238E27FC236}">
                  <a16:creationId xmlns:a16="http://schemas.microsoft.com/office/drawing/2014/main" id="{652EEB29-965A-4082-8F54-A0BBE6A9E851}"/>
                </a:ext>
              </a:extLst>
            </p:cNvPr>
            <p:cNvSpPr/>
            <p:nvPr/>
          </p:nvSpPr>
          <p:spPr>
            <a:xfrm>
              <a:off x="5450887" y="5224920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35459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3DE5EFDC-85BC-431D-97C9-AF2C87420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기존사이트 문제점 및 보완점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B3CD9F4-BD68-484E-9204-FFE0ABB0C1CA}"/>
              </a:ext>
            </a:extLst>
          </p:cNvPr>
          <p:cNvGrpSpPr/>
          <p:nvPr/>
        </p:nvGrpSpPr>
        <p:grpSpPr>
          <a:xfrm>
            <a:off x="3234479" y="957061"/>
            <a:ext cx="5723042" cy="1383911"/>
            <a:chOff x="3234479" y="1383243"/>
            <a:chExt cx="5723042" cy="138391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307E9B4-03D2-46C7-B65C-7F077D16529C}"/>
                </a:ext>
              </a:extLst>
            </p:cNvPr>
            <p:cNvSpPr txBox="1"/>
            <p:nvPr/>
          </p:nvSpPr>
          <p:spPr>
            <a:xfrm>
              <a:off x="3234479" y="1383243"/>
              <a:ext cx="5723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8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로그인과 상품명 </a:t>
              </a:r>
              <a:r>
                <a:rPr lang="ko-KR" altLang="en-US" sz="1800" b="1" dirty="0" err="1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검색란이</a:t>
              </a:r>
              <a:r>
                <a:rPr lang="ko-KR" altLang="en-US" sz="18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슬라이드 이미지 때문에 잘 안보인다</a:t>
              </a:r>
              <a:endParaRPr lang="en-US" altLang="ko-KR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632F49-6D63-4868-B9DE-BC13F84CDF23}"/>
                </a:ext>
              </a:extLst>
            </p:cNvPr>
            <p:cNvSpPr txBox="1"/>
            <p:nvPr/>
          </p:nvSpPr>
          <p:spPr>
            <a:xfrm>
              <a:off x="3883696" y="2397822"/>
              <a:ext cx="4424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탑바와</a:t>
              </a:r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슬라이더 이미지를 겹치지 않게 배치한다</a:t>
              </a:r>
              <a:endParaRPr lang="en-US" altLang="ko-KR" sz="1500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8" name="화살표: 아래쪽 7">
              <a:extLst>
                <a:ext uri="{FF2B5EF4-FFF2-40B4-BE49-F238E27FC236}">
                  <a16:creationId xmlns:a16="http://schemas.microsoft.com/office/drawing/2014/main" id="{527EDDFA-8F00-4704-A31D-BC5F63C66BF6}"/>
                </a:ext>
              </a:extLst>
            </p:cNvPr>
            <p:cNvSpPr/>
            <p:nvPr/>
          </p:nvSpPr>
          <p:spPr>
            <a:xfrm>
              <a:off x="5450887" y="1775660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20372E8-8436-4ECA-A8DA-4B5F37F99FC2}"/>
              </a:ext>
            </a:extLst>
          </p:cNvPr>
          <p:cNvGrpSpPr/>
          <p:nvPr/>
        </p:nvGrpSpPr>
        <p:grpSpPr>
          <a:xfrm>
            <a:off x="-4340490" y="3008978"/>
            <a:ext cx="3974165" cy="1383911"/>
            <a:chOff x="4108918" y="3329529"/>
            <a:chExt cx="3974165" cy="138391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940417D-24E7-4AAD-97DF-B9037245817F}"/>
                </a:ext>
              </a:extLst>
            </p:cNvPr>
            <p:cNvSpPr txBox="1"/>
            <p:nvPr/>
          </p:nvSpPr>
          <p:spPr>
            <a:xfrm>
              <a:off x="4108918" y="3329529"/>
              <a:ext cx="3974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슬라이드에 드래그 효과가 없어서 불편하다</a:t>
              </a:r>
              <a:endPara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D706D38-0E58-45F2-8A7A-AFEF506F9E6D}"/>
                </a:ext>
              </a:extLst>
            </p:cNvPr>
            <p:cNvSpPr txBox="1"/>
            <p:nvPr/>
          </p:nvSpPr>
          <p:spPr>
            <a:xfrm>
              <a:off x="5255065" y="4344108"/>
              <a:ext cx="168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드래그 효과 추가</a:t>
              </a:r>
              <a:endParaRPr lang="en-US" altLang="ko-KR" b="1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8" name="화살표: 아래쪽 17">
              <a:extLst>
                <a:ext uri="{FF2B5EF4-FFF2-40B4-BE49-F238E27FC236}">
                  <a16:creationId xmlns:a16="http://schemas.microsoft.com/office/drawing/2014/main" id="{DCD3B56E-B866-4308-882A-8EEA8A58C3E8}"/>
                </a:ext>
              </a:extLst>
            </p:cNvPr>
            <p:cNvSpPr/>
            <p:nvPr/>
          </p:nvSpPr>
          <p:spPr>
            <a:xfrm>
              <a:off x="5450887" y="3731657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8625024-CADB-4615-AD82-2D57FA552D69}"/>
              </a:ext>
            </a:extLst>
          </p:cNvPr>
          <p:cNvGrpSpPr/>
          <p:nvPr/>
        </p:nvGrpSpPr>
        <p:grpSpPr>
          <a:xfrm>
            <a:off x="12192000" y="5060895"/>
            <a:ext cx="7471917" cy="1406555"/>
            <a:chOff x="2360042" y="4814151"/>
            <a:chExt cx="7471917" cy="140655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C4C83FA-2455-4652-8672-892A7309A373}"/>
                </a:ext>
              </a:extLst>
            </p:cNvPr>
            <p:cNvSpPr txBox="1"/>
            <p:nvPr/>
          </p:nvSpPr>
          <p:spPr>
            <a:xfrm>
              <a:off x="3460503" y="4814151"/>
              <a:ext cx="5270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BEST PRODUCT </a:t>
              </a:r>
              <a:r>
                <a:rPr lang="ko-KR" altLang="en-US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상품이 너무 많고 정리가 안된 것 같다</a:t>
              </a:r>
              <a:endPara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498EC33-F111-4B43-8FE3-D29E6D1AC7D8}"/>
                </a:ext>
              </a:extLst>
            </p:cNvPr>
            <p:cNvSpPr txBox="1"/>
            <p:nvPr/>
          </p:nvSpPr>
          <p:spPr>
            <a:xfrm>
              <a:off x="2360042" y="5851374"/>
              <a:ext cx="74719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사용 목적별로 섹션을 나누고 각 섹션마다 슬라이더 효과와 애니메이션 효과를 준다</a:t>
              </a:r>
              <a:endParaRPr lang="en-US" altLang="ko-KR" b="1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7" name="화살표: 아래쪽 26">
              <a:extLst>
                <a:ext uri="{FF2B5EF4-FFF2-40B4-BE49-F238E27FC236}">
                  <a16:creationId xmlns:a16="http://schemas.microsoft.com/office/drawing/2014/main" id="{652EEB29-965A-4082-8F54-A0BBE6A9E851}"/>
                </a:ext>
              </a:extLst>
            </p:cNvPr>
            <p:cNvSpPr/>
            <p:nvPr/>
          </p:nvSpPr>
          <p:spPr>
            <a:xfrm>
              <a:off x="5450887" y="5224920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782051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3DE5EFDC-85BC-431D-97C9-AF2C87420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기존사이트 문제점 및 보완점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B3CD9F4-BD68-484E-9204-FFE0ABB0C1CA}"/>
              </a:ext>
            </a:extLst>
          </p:cNvPr>
          <p:cNvGrpSpPr/>
          <p:nvPr/>
        </p:nvGrpSpPr>
        <p:grpSpPr>
          <a:xfrm>
            <a:off x="3234479" y="957061"/>
            <a:ext cx="5723042" cy="1383911"/>
            <a:chOff x="3234479" y="1383243"/>
            <a:chExt cx="5723042" cy="138391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307E9B4-03D2-46C7-B65C-7F077D16529C}"/>
                </a:ext>
              </a:extLst>
            </p:cNvPr>
            <p:cNvSpPr txBox="1"/>
            <p:nvPr/>
          </p:nvSpPr>
          <p:spPr>
            <a:xfrm>
              <a:off x="3234479" y="1383243"/>
              <a:ext cx="5723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8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로그인과 상품명 </a:t>
              </a:r>
              <a:r>
                <a:rPr lang="ko-KR" altLang="en-US" sz="1800" b="1" dirty="0" err="1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검색란이</a:t>
              </a:r>
              <a:r>
                <a:rPr lang="ko-KR" altLang="en-US" sz="18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슬라이드 이미지 때문에 잘 안보인다</a:t>
              </a:r>
              <a:endParaRPr lang="en-US" altLang="ko-KR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632F49-6D63-4868-B9DE-BC13F84CDF23}"/>
                </a:ext>
              </a:extLst>
            </p:cNvPr>
            <p:cNvSpPr txBox="1"/>
            <p:nvPr/>
          </p:nvSpPr>
          <p:spPr>
            <a:xfrm>
              <a:off x="3883696" y="2397822"/>
              <a:ext cx="4424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탑바와</a:t>
              </a:r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슬라이더 이미지를 겹치지 않게 배치한다</a:t>
              </a:r>
              <a:endParaRPr lang="en-US" altLang="ko-KR" sz="1500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8" name="화살표: 아래쪽 7">
              <a:extLst>
                <a:ext uri="{FF2B5EF4-FFF2-40B4-BE49-F238E27FC236}">
                  <a16:creationId xmlns:a16="http://schemas.microsoft.com/office/drawing/2014/main" id="{527EDDFA-8F00-4704-A31D-BC5F63C66BF6}"/>
                </a:ext>
              </a:extLst>
            </p:cNvPr>
            <p:cNvSpPr/>
            <p:nvPr/>
          </p:nvSpPr>
          <p:spPr>
            <a:xfrm>
              <a:off x="5450887" y="1775660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20372E8-8436-4ECA-A8DA-4B5F37F99FC2}"/>
              </a:ext>
            </a:extLst>
          </p:cNvPr>
          <p:cNvGrpSpPr/>
          <p:nvPr/>
        </p:nvGrpSpPr>
        <p:grpSpPr>
          <a:xfrm>
            <a:off x="4108917" y="3008978"/>
            <a:ext cx="3974165" cy="1383911"/>
            <a:chOff x="4108918" y="3329529"/>
            <a:chExt cx="3974165" cy="138391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940417D-24E7-4AAD-97DF-B9037245817F}"/>
                </a:ext>
              </a:extLst>
            </p:cNvPr>
            <p:cNvSpPr txBox="1"/>
            <p:nvPr/>
          </p:nvSpPr>
          <p:spPr>
            <a:xfrm>
              <a:off x="4108918" y="3329529"/>
              <a:ext cx="3974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슬라이드에 드래그 효과가 없어서 불편하다</a:t>
              </a:r>
              <a:endPara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D706D38-0E58-45F2-8A7A-AFEF506F9E6D}"/>
                </a:ext>
              </a:extLst>
            </p:cNvPr>
            <p:cNvSpPr txBox="1"/>
            <p:nvPr/>
          </p:nvSpPr>
          <p:spPr>
            <a:xfrm>
              <a:off x="5255065" y="4344108"/>
              <a:ext cx="168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드래그 효과 추가</a:t>
              </a:r>
              <a:endParaRPr lang="en-US" altLang="ko-KR" b="1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8" name="화살표: 아래쪽 17">
              <a:extLst>
                <a:ext uri="{FF2B5EF4-FFF2-40B4-BE49-F238E27FC236}">
                  <a16:creationId xmlns:a16="http://schemas.microsoft.com/office/drawing/2014/main" id="{DCD3B56E-B866-4308-882A-8EEA8A58C3E8}"/>
                </a:ext>
              </a:extLst>
            </p:cNvPr>
            <p:cNvSpPr/>
            <p:nvPr/>
          </p:nvSpPr>
          <p:spPr>
            <a:xfrm>
              <a:off x="5450887" y="3731657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8625024-CADB-4615-AD82-2D57FA552D69}"/>
              </a:ext>
            </a:extLst>
          </p:cNvPr>
          <p:cNvGrpSpPr/>
          <p:nvPr/>
        </p:nvGrpSpPr>
        <p:grpSpPr>
          <a:xfrm>
            <a:off x="12192000" y="5060895"/>
            <a:ext cx="7471917" cy="1406555"/>
            <a:chOff x="2360042" y="4814151"/>
            <a:chExt cx="7471917" cy="140655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C4C83FA-2455-4652-8672-892A7309A373}"/>
                </a:ext>
              </a:extLst>
            </p:cNvPr>
            <p:cNvSpPr txBox="1"/>
            <p:nvPr/>
          </p:nvSpPr>
          <p:spPr>
            <a:xfrm>
              <a:off x="3460503" y="4814151"/>
              <a:ext cx="5270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BEST PRODUCT </a:t>
              </a:r>
              <a:r>
                <a:rPr lang="ko-KR" altLang="en-US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상품이 너무 많고 정리가 안된 것 같다</a:t>
              </a:r>
              <a:endPara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498EC33-F111-4B43-8FE3-D29E6D1AC7D8}"/>
                </a:ext>
              </a:extLst>
            </p:cNvPr>
            <p:cNvSpPr txBox="1"/>
            <p:nvPr/>
          </p:nvSpPr>
          <p:spPr>
            <a:xfrm>
              <a:off x="2360042" y="5851374"/>
              <a:ext cx="74719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사용 목적별로 섹션을 나누고 각 섹션마다 슬라이더 효과와 애니메이션 효과를 준다</a:t>
              </a:r>
              <a:endParaRPr lang="en-US" altLang="ko-KR" b="1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7" name="화살표: 아래쪽 26">
              <a:extLst>
                <a:ext uri="{FF2B5EF4-FFF2-40B4-BE49-F238E27FC236}">
                  <a16:creationId xmlns:a16="http://schemas.microsoft.com/office/drawing/2014/main" id="{652EEB29-965A-4082-8F54-A0BBE6A9E851}"/>
                </a:ext>
              </a:extLst>
            </p:cNvPr>
            <p:cNvSpPr/>
            <p:nvPr/>
          </p:nvSpPr>
          <p:spPr>
            <a:xfrm>
              <a:off x="5450887" y="5224920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57123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3DE5EFDC-85BC-431D-97C9-AF2C87420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CC5F0FA-9E7D-4862-986A-47713822F12C}"/>
              </a:ext>
            </a:extLst>
          </p:cNvPr>
          <p:cNvSpPr/>
          <p:nvPr/>
        </p:nvSpPr>
        <p:spPr>
          <a:xfrm flipV="1">
            <a:off x="6130196" y="818633"/>
            <a:ext cx="2843822" cy="65744"/>
          </a:xfrm>
          <a:prstGeom prst="rect">
            <a:avLst/>
          </a:prstGeom>
          <a:solidFill>
            <a:srgbClr val="F1E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913082F-BDD2-4923-89CA-31EA96273351}"/>
              </a:ext>
            </a:extLst>
          </p:cNvPr>
          <p:cNvSpPr/>
          <p:nvPr/>
        </p:nvSpPr>
        <p:spPr>
          <a:xfrm>
            <a:off x="3208218" y="818633"/>
            <a:ext cx="2843822" cy="65744"/>
          </a:xfrm>
          <a:prstGeom prst="rect">
            <a:avLst/>
          </a:prstGeom>
          <a:solidFill>
            <a:srgbClr val="2E28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7AC024A-51E0-4A00-8584-CF25FCAC9D42}"/>
              </a:ext>
            </a:extLst>
          </p:cNvPr>
          <p:cNvSpPr/>
          <p:nvPr/>
        </p:nvSpPr>
        <p:spPr>
          <a:xfrm>
            <a:off x="9052175" y="818633"/>
            <a:ext cx="2843822" cy="65744"/>
          </a:xfrm>
          <a:prstGeom prst="rect">
            <a:avLst/>
          </a:prstGeom>
          <a:solidFill>
            <a:srgbClr val="183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EC640CE-ACE3-4181-A6D8-1E4C3385AD1A}"/>
              </a:ext>
            </a:extLst>
          </p:cNvPr>
          <p:cNvSpPr/>
          <p:nvPr/>
        </p:nvSpPr>
        <p:spPr>
          <a:xfrm>
            <a:off x="286240" y="818633"/>
            <a:ext cx="2843822" cy="65744"/>
          </a:xfrm>
          <a:prstGeom prst="rect">
            <a:avLst/>
          </a:prstGeom>
          <a:solidFill>
            <a:srgbClr val="A72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D856D-7AF2-4B01-ADDD-A4F0B627281E}"/>
              </a:ext>
            </a:extLst>
          </p:cNvPr>
          <p:cNvSpPr txBox="1"/>
          <p:nvPr/>
        </p:nvSpPr>
        <p:spPr>
          <a:xfrm>
            <a:off x="330200" y="284284"/>
            <a:ext cx="3998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기존사이트 문제점 및 보완점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B3CD9F4-BD68-484E-9204-FFE0ABB0C1CA}"/>
              </a:ext>
            </a:extLst>
          </p:cNvPr>
          <p:cNvGrpSpPr/>
          <p:nvPr/>
        </p:nvGrpSpPr>
        <p:grpSpPr>
          <a:xfrm>
            <a:off x="3234479" y="957061"/>
            <a:ext cx="5723042" cy="1383911"/>
            <a:chOff x="3234479" y="1383243"/>
            <a:chExt cx="5723042" cy="138391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307E9B4-03D2-46C7-B65C-7F077D16529C}"/>
                </a:ext>
              </a:extLst>
            </p:cNvPr>
            <p:cNvSpPr txBox="1"/>
            <p:nvPr/>
          </p:nvSpPr>
          <p:spPr>
            <a:xfrm>
              <a:off x="3234479" y="1383243"/>
              <a:ext cx="5723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8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로그인과 상품명 </a:t>
              </a:r>
              <a:r>
                <a:rPr lang="ko-KR" altLang="en-US" sz="1800" b="1" dirty="0" err="1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검색란이</a:t>
              </a:r>
              <a:r>
                <a:rPr lang="ko-KR" altLang="en-US" sz="18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슬라이드 이미지 때문에 잘 안보인다</a:t>
              </a:r>
              <a:endParaRPr lang="en-US" altLang="ko-KR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632F49-6D63-4868-B9DE-BC13F84CDF23}"/>
                </a:ext>
              </a:extLst>
            </p:cNvPr>
            <p:cNvSpPr txBox="1"/>
            <p:nvPr/>
          </p:nvSpPr>
          <p:spPr>
            <a:xfrm>
              <a:off x="3883696" y="2397822"/>
              <a:ext cx="4424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err="1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탑바와</a:t>
              </a:r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슬라이더 이미지를 겹치지 않게 배치한다</a:t>
              </a:r>
              <a:endParaRPr lang="en-US" altLang="ko-KR" sz="1500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8" name="화살표: 아래쪽 7">
              <a:extLst>
                <a:ext uri="{FF2B5EF4-FFF2-40B4-BE49-F238E27FC236}">
                  <a16:creationId xmlns:a16="http://schemas.microsoft.com/office/drawing/2014/main" id="{527EDDFA-8F00-4704-A31D-BC5F63C66BF6}"/>
                </a:ext>
              </a:extLst>
            </p:cNvPr>
            <p:cNvSpPr/>
            <p:nvPr/>
          </p:nvSpPr>
          <p:spPr>
            <a:xfrm>
              <a:off x="5450887" y="1775660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20372E8-8436-4ECA-A8DA-4B5F37F99FC2}"/>
              </a:ext>
            </a:extLst>
          </p:cNvPr>
          <p:cNvGrpSpPr/>
          <p:nvPr/>
        </p:nvGrpSpPr>
        <p:grpSpPr>
          <a:xfrm>
            <a:off x="4108917" y="3008978"/>
            <a:ext cx="3974165" cy="1383911"/>
            <a:chOff x="4108918" y="3329529"/>
            <a:chExt cx="3974165" cy="138391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940417D-24E7-4AAD-97DF-B9037245817F}"/>
                </a:ext>
              </a:extLst>
            </p:cNvPr>
            <p:cNvSpPr txBox="1"/>
            <p:nvPr/>
          </p:nvSpPr>
          <p:spPr>
            <a:xfrm>
              <a:off x="4108918" y="3329529"/>
              <a:ext cx="3974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슬라이드에 드래그 효과가 없어서 불편하다</a:t>
              </a:r>
              <a:endPara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D706D38-0E58-45F2-8A7A-AFEF506F9E6D}"/>
                </a:ext>
              </a:extLst>
            </p:cNvPr>
            <p:cNvSpPr txBox="1"/>
            <p:nvPr/>
          </p:nvSpPr>
          <p:spPr>
            <a:xfrm>
              <a:off x="5255065" y="4344108"/>
              <a:ext cx="168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드래그 효과 추가</a:t>
              </a:r>
              <a:endParaRPr lang="en-US" altLang="ko-KR" b="1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8" name="화살표: 아래쪽 17">
              <a:extLst>
                <a:ext uri="{FF2B5EF4-FFF2-40B4-BE49-F238E27FC236}">
                  <a16:creationId xmlns:a16="http://schemas.microsoft.com/office/drawing/2014/main" id="{DCD3B56E-B866-4308-882A-8EEA8A58C3E8}"/>
                </a:ext>
              </a:extLst>
            </p:cNvPr>
            <p:cNvSpPr/>
            <p:nvPr/>
          </p:nvSpPr>
          <p:spPr>
            <a:xfrm>
              <a:off x="5450887" y="3731657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8625024-CADB-4615-AD82-2D57FA552D69}"/>
              </a:ext>
            </a:extLst>
          </p:cNvPr>
          <p:cNvGrpSpPr/>
          <p:nvPr/>
        </p:nvGrpSpPr>
        <p:grpSpPr>
          <a:xfrm>
            <a:off x="2360040" y="5060895"/>
            <a:ext cx="7471917" cy="1406555"/>
            <a:chOff x="2360042" y="4814151"/>
            <a:chExt cx="7471917" cy="140655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C4C83FA-2455-4652-8672-892A7309A373}"/>
                </a:ext>
              </a:extLst>
            </p:cNvPr>
            <p:cNvSpPr txBox="1"/>
            <p:nvPr/>
          </p:nvSpPr>
          <p:spPr>
            <a:xfrm>
              <a:off x="3460503" y="4814151"/>
              <a:ext cx="5270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BEST PRODUCT </a:t>
              </a:r>
              <a:r>
                <a:rPr lang="ko-KR" altLang="en-US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상품이 너무 많고 정리가 안된 것 같다</a:t>
              </a:r>
              <a:endParaRPr lang="en-US" altLang="ko-KR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498EC33-F111-4B43-8FE3-D29E6D1AC7D8}"/>
                </a:ext>
              </a:extLst>
            </p:cNvPr>
            <p:cNvSpPr txBox="1"/>
            <p:nvPr/>
          </p:nvSpPr>
          <p:spPr>
            <a:xfrm>
              <a:off x="2360042" y="5851374"/>
              <a:ext cx="74719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C000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사용 목적별로 섹션을 나누고 각 섹션마다 슬라이더 효과와 애니메이션 효과를 준다</a:t>
              </a:r>
              <a:endParaRPr lang="en-US" altLang="ko-KR" b="1" dirty="0">
                <a:solidFill>
                  <a:srgbClr val="FFC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7" name="화살표: 아래쪽 26">
              <a:extLst>
                <a:ext uri="{FF2B5EF4-FFF2-40B4-BE49-F238E27FC236}">
                  <a16:creationId xmlns:a16="http://schemas.microsoft.com/office/drawing/2014/main" id="{652EEB29-965A-4082-8F54-A0BBE6A9E851}"/>
                </a:ext>
              </a:extLst>
            </p:cNvPr>
            <p:cNvSpPr/>
            <p:nvPr/>
          </p:nvSpPr>
          <p:spPr>
            <a:xfrm>
              <a:off x="5450887" y="5224920"/>
              <a:ext cx="1290227" cy="60381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286340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417</Words>
  <Application>Microsoft Office PowerPoint</Application>
  <PresentationFormat>와이드스크린</PresentationFormat>
  <Paragraphs>83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GmarketSansMedium</vt:lpstr>
      <vt:lpstr>Pretendard</vt:lpstr>
      <vt:lpstr>tvN 즐거운이야기 Bold</vt:lpstr>
      <vt:lpstr>맑은 고딕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15571</dc:creator>
  <cp:lastModifiedBy>15571</cp:lastModifiedBy>
  <cp:revision>7</cp:revision>
  <dcterms:created xsi:type="dcterms:W3CDTF">2022-02-15T05:34:45Z</dcterms:created>
  <dcterms:modified xsi:type="dcterms:W3CDTF">2022-02-15T09:37:00Z</dcterms:modified>
</cp:coreProperties>
</file>

<file path=docProps/thumbnail.jpeg>
</file>